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1"/>
  </p:sldMasterIdLst>
  <p:notesMasterIdLst>
    <p:notesMasterId r:id="rId25"/>
  </p:notesMasterIdLst>
  <p:sldIdLst>
    <p:sldId id="259" r:id="rId2"/>
    <p:sldId id="268" r:id="rId3"/>
    <p:sldId id="271" r:id="rId4"/>
    <p:sldId id="261" r:id="rId5"/>
    <p:sldId id="272" r:id="rId6"/>
    <p:sldId id="270" r:id="rId7"/>
    <p:sldId id="273" r:id="rId8"/>
    <p:sldId id="274" r:id="rId9"/>
    <p:sldId id="285" r:id="rId10"/>
    <p:sldId id="281" r:id="rId11"/>
    <p:sldId id="283" r:id="rId12"/>
    <p:sldId id="284" r:id="rId13"/>
    <p:sldId id="282" r:id="rId14"/>
    <p:sldId id="263" r:id="rId15"/>
    <p:sldId id="277" r:id="rId16"/>
    <p:sldId id="278" r:id="rId17"/>
    <p:sldId id="288" r:id="rId18"/>
    <p:sldId id="280" r:id="rId19"/>
    <p:sldId id="275" r:id="rId20"/>
    <p:sldId id="286" r:id="rId21"/>
    <p:sldId id="289" r:id="rId22"/>
    <p:sldId id="291" r:id="rId23"/>
    <p:sldId id="290" r:id="rId24"/>
  </p:sldIdLst>
  <p:sldSz cx="9144000" cy="6858000" type="screen4x3"/>
  <p:notesSz cx="6799263" cy="9929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6" autoAdjust="0"/>
    <p:restoredTop sz="93780" autoAdjust="0"/>
  </p:normalViewPr>
  <p:slideViewPr>
    <p:cSldViewPr>
      <p:cViewPr varScale="1">
        <p:scale>
          <a:sx n="103" d="100"/>
          <a:sy n="103" d="100"/>
        </p:scale>
        <p:origin x="480" y="102"/>
      </p:cViewPr>
      <p:guideLst>
        <p:guide pos="28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D0DDA-5B7E-4DD2-9472-8FA788C22B29}" type="datetimeFigureOut">
              <a:rPr lang="ko-KR" altLang="en-US" smtClean="0"/>
              <a:t>2019-12-23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C978-3939-4346-8971-72E8F1E92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1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적외선 센서 </a:t>
            </a:r>
            <a:r>
              <a:rPr lang="en-US" altLang="ko-KR" dirty="0"/>
              <a:t>&amp; line tracer</a:t>
            </a:r>
            <a:r>
              <a:rPr lang="ko-KR" altLang="en-US" dirty="0"/>
              <a:t> 이용</a:t>
            </a:r>
            <a:endParaRPr lang="en-US" altLang="ko-KR" dirty="0"/>
          </a:p>
          <a:p>
            <a:r>
              <a:rPr lang="ko-KR" altLang="en-US" dirty="0"/>
              <a:t>기계 노후로 다른</a:t>
            </a:r>
            <a:r>
              <a:rPr lang="en-US" altLang="ko-KR" dirty="0"/>
              <a:t> </a:t>
            </a:r>
            <a:r>
              <a:rPr lang="ko-KR" altLang="en-US" dirty="0"/>
              <a:t>센서 사용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적외선 센서 </a:t>
            </a:r>
            <a:r>
              <a:rPr lang="en-US" altLang="ko-KR" dirty="0"/>
              <a:t>8</a:t>
            </a:r>
            <a:r>
              <a:rPr lang="ko-KR" altLang="en-US" dirty="0"/>
              <a:t>개 만을 이용</a:t>
            </a:r>
            <a:r>
              <a:rPr lang="en-US" altLang="ko-KR" dirty="0"/>
              <a:t>, </a:t>
            </a:r>
            <a:r>
              <a:rPr lang="ko-KR" altLang="en-US" dirty="0"/>
              <a:t>패턴을 통해 지뢰를 탐지</a:t>
            </a:r>
            <a:endParaRPr lang="en-US" altLang="ko-KR" dirty="0"/>
          </a:p>
          <a:p>
            <a:r>
              <a:rPr lang="ko-KR" altLang="en-US" dirty="0"/>
              <a:t>한계점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자율주행의 한계</a:t>
            </a:r>
            <a:r>
              <a:rPr lang="en-US" altLang="ko-KR" dirty="0"/>
              <a:t> : </a:t>
            </a:r>
            <a:r>
              <a:rPr lang="ko-KR" altLang="en-US" dirty="0"/>
              <a:t>차가 지정경로를 똑바르게 가지 못하므로 라인 트레이서라는 대안을 마련</a:t>
            </a:r>
            <a:r>
              <a:rPr lang="en-US" altLang="ko-KR" dirty="0"/>
              <a:t>, </a:t>
            </a:r>
            <a:r>
              <a:rPr lang="ko-KR" altLang="en-US" dirty="0"/>
              <a:t>경로를 이탈하지 않도록 함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자이로</a:t>
            </a:r>
            <a:r>
              <a:rPr lang="ko-KR" altLang="en-US" dirty="0"/>
              <a:t> 센서의 노후</a:t>
            </a:r>
            <a:r>
              <a:rPr lang="en-US" altLang="ko-KR" dirty="0"/>
              <a:t>(</a:t>
            </a:r>
            <a:r>
              <a:rPr lang="ko-KR" altLang="en-US" dirty="0"/>
              <a:t>정확</a:t>
            </a:r>
            <a:r>
              <a:rPr lang="en-US" altLang="ko-KR" dirty="0"/>
              <a:t>x) &amp; </a:t>
            </a:r>
            <a:r>
              <a:rPr lang="ko-KR" altLang="en-US" dirty="0"/>
              <a:t>적외선 센서와 충돌 </a:t>
            </a:r>
            <a:r>
              <a:rPr lang="en-US" altLang="ko-KR" dirty="0"/>
              <a:t>-&gt; </a:t>
            </a:r>
            <a:r>
              <a:rPr lang="ko-KR" altLang="en-US" dirty="0"/>
              <a:t>지뢰의 위치를 수신해 컴퓨터 상에서 지도를 만들고 싶었으나 실패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소프트웨어의 개발 </a:t>
            </a:r>
            <a:r>
              <a:rPr lang="en-US" altLang="ko-KR" dirty="0"/>
              <a:t>6</a:t>
            </a:r>
            <a:r>
              <a:rPr lang="ko-KR" altLang="en-US" dirty="0"/>
              <a:t>단계에 기반</a:t>
            </a:r>
            <a:r>
              <a:rPr lang="en-US" altLang="ko-KR" dirty="0"/>
              <a:t>, </a:t>
            </a:r>
            <a:r>
              <a:rPr lang="ko-KR" altLang="en-US" dirty="0"/>
              <a:t>프로젝트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85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그에 따라 계획 수립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7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840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2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51424" y="548617"/>
            <a:ext cx="8641152" cy="288038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 b="0" cap="small" baseline="0">
                <a:solidFill>
                  <a:schemeClr val="tx1"/>
                </a:solidFill>
                <a:latin typeface="+mj-ea"/>
                <a:ea typeface="+mj-ea"/>
                <a:cs typeface="Courier New" pitchFamily="49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251424" y="4149096"/>
            <a:ext cx="8641152" cy="216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tx1"/>
                </a:solidFill>
                <a:latin typeface="+mn-ea"/>
                <a:ea typeface="+mn-ea"/>
                <a:cs typeface="Courier New" pitchFamily="49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51424" y="4059084"/>
            <a:ext cx="864115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400" y="0"/>
            <a:ext cx="8641176" cy="63896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0" cap="small" baseline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424" y="728969"/>
            <a:ext cx="8641152" cy="6030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lnSpc>
                <a:spcPct val="100000"/>
              </a:lnSpc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나눔고딕코딩" panose="020D0009000000000000" pitchFamily="49" charset="-127"/>
              <a:buChar char="·"/>
              <a:defRPr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Tahoma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lang="ko-KR" altLang="en-US" sz="1400" b="0" kern="1200" dirty="0">
                <a:solidFill>
                  <a:schemeClr val="tx1"/>
                </a:solidFill>
                <a:latin typeface="+mn-ea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하나</a:t>
            </a:r>
            <a:endParaRPr lang="en-US" altLang="ko-KR" dirty="0"/>
          </a:p>
          <a:p>
            <a:pPr lvl="4"/>
            <a:r>
              <a:rPr lang="ko-KR" altLang="en-US" dirty="0"/>
              <a:t>하나</a:t>
            </a:r>
          </a:p>
        </p:txBody>
      </p:sp>
    </p:spTree>
    <p:extLst>
      <p:ext uri="{BB962C8B-B14F-4D97-AF65-F5344CB8AC3E}">
        <p14:creationId xmlns:p14="http://schemas.microsoft.com/office/powerpoint/2010/main" val="31860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400" y="0"/>
            <a:ext cx="8641176" cy="63896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176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51424" y="2618892"/>
            <a:ext cx="8641152" cy="135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just">
              <a:defRPr sz="4400" b="0" cap="small" baseline="0">
                <a:solidFill>
                  <a:schemeClr val="tx1"/>
                </a:solidFill>
                <a:latin typeface="+mj-ea"/>
                <a:ea typeface="+mj-ea"/>
                <a:cs typeface="Courier New" pitchFamily="49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251424" y="4149096"/>
            <a:ext cx="8641152" cy="216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800" b="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Courier New" pitchFamily="49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51424" y="4059084"/>
            <a:ext cx="86411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4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6"/>
          <p:cNvSpPr>
            <a:spLocks noChangeArrowheads="1"/>
          </p:cNvSpPr>
          <p:nvPr userDrawn="1"/>
        </p:nvSpPr>
        <p:spPr bwMode="auto">
          <a:xfrm>
            <a:off x="7902444" y="6489408"/>
            <a:ext cx="1241556" cy="36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r"/>
            <a:fld id="{86B732FB-76AE-495D-B3F0-1007968551E0}" type="slidenum">
              <a:rPr kumimoji="0" lang="en-US" altLang="ko-KR" sz="14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cs typeface="Tahoma" pitchFamily="34" charset="0"/>
              </a:rPr>
              <a:pPr algn="r"/>
              <a:t>‹#›</a:t>
            </a:fld>
            <a:r>
              <a:rPr kumimoji="0"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cs typeface="Tahoma" pitchFamily="34" charset="0"/>
              </a:rPr>
              <a:t> 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61951" cy="5489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0" y="638969"/>
            <a:ext cx="889257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5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6" r:id="rId5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200" b="1" kern="1200">
          <a:solidFill>
            <a:schemeClr val="accent1">
              <a:lumMod val="50000"/>
            </a:schemeClr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chemeClr val="tx1"/>
        </a:buClr>
        <a:buFont typeface="Wingdings" pitchFamily="2" charset="2"/>
        <a:buNone/>
        <a:defRPr lang="ko-KR" altLang="en-US" sz="2400" b="1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>
            <a:lumMod val="85000"/>
            <a:lumOff val="15000"/>
          </a:schemeClr>
        </a:buClr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>
            <a:lumMod val="85000"/>
            <a:lumOff val="15000"/>
          </a:schemeClr>
        </a:buClr>
        <a:buFont typeface="Tahoma" pitchFamily="34" charset="0"/>
        <a:buChar char="-"/>
        <a:defRPr lang="ko-KR" altLang="en-US" sz="18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Font typeface="Arial" pitchFamily="34" charset="0"/>
        <a:buChar char="–"/>
        <a:defRPr lang="ko-KR" altLang="en-US" sz="16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Arial" pitchFamily="34" charset="0"/>
        <a:buChar char="»"/>
        <a:defRPr lang="ko-KR" altLang="en-US" sz="14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Mine Detector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Kim </a:t>
            </a:r>
            <a:r>
              <a:rPr lang="en-US" altLang="ko-KR" dirty="0" err="1"/>
              <a:t>JiWon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542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65584-C6D3-4DC4-97B5-2512725A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B44F0-93FB-45F5-9434-90798D462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adoxx</a:t>
            </a:r>
            <a:r>
              <a:rPr lang="en-US" altLang="ko-KR" dirty="0"/>
              <a:t> </a:t>
            </a:r>
            <a:r>
              <a:rPr lang="ko-KR" altLang="en-US" dirty="0"/>
              <a:t>내에 사용자의 백지 지도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정보 수신 후 지뢰를 </a:t>
            </a:r>
            <a:r>
              <a:rPr lang="en-US" altLang="ko-KR" dirty="0" err="1"/>
              <a:t>adoxx</a:t>
            </a:r>
            <a:r>
              <a:rPr lang="ko-KR" altLang="en-US" dirty="0"/>
              <a:t>에 표시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아이콘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사용자가 인지하기 용이하도록 함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안전지대도 같이 표시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4278CC-856B-4A49-B02E-054C74F873F5}"/>
              </a:ext>
            </a:extLst>
          </p:cNvPr>
          <p:cNvGrpSpPr/>
          <p:nvPr/>
        </p:nvGrpSpPr>
        <p:grpSpPr>
          <a:xfrm>
            <a:off x="5652012" y="4149008"/>
            <a:ext cx="2076463" cy="2076463"/>
            <a:chOff x="614466" y="3351953"/>
            <a:chExt cx="1642318" cy="1642318"/>
          </a:xfrm>
        </p:grpSpPr>
        <p:pic>
          <p:nvPicPr>
            <p:cNvPr id="10" name="그래픽 9" descr="핀 있는 지도">
              <a:extLst>
                <a:ext uri="{FF2B5EF4-FFF2-40B4-BE49-F238E27FC236}">
                  <a16:creationId xmlns:a16="http://schemas.microsoft.com/office/drawing/2014/main" id="{C693B5ED-979C-4E0F-B75D-9C5D789DE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4466" y="3351953"/>
              <a:ext cx="1642318" cy="1642318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A041186-8CA8-4800-8600-93DC77D76D8D}"/>
                </a:ext>
              </a:extLst>
            </p:cNvPr>
            <p:cNvSpPr/>
            <p:nvPr/>
          </p:nvSpPr>
          <p:spPr>
            <a:xfrm>
              <a:off x="881959" y="40095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113EB5A-FF01-40A5-8662-48AF6BD09BFE}"/>
                </a:ext>
              </a:extLst>
            </p:cNvPr>
            <p:cNvSpPr/>
            <p:nvPr/>
          </p:nvSpPr>
          <p:spPr>
            <a:xfrm>
              <a:off x="1241963" y="4070157"/>
              <a:ext cx="90001" cy="7885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4631F65-4709-4CA6-A9F5-A38644B787CB}"/>
                </a:ext>
              </a:extLst>
            </p:cNvPr>
            <p:cNvSpPr/>
            <p:nvPr/>
          </p:nvSpPr>
          <p:spPr>
            <a:xfrm>
              <a:off x="1186759" y="43143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1EF25AC-BAE7-4378-8A8E-4C4218413046}"/>
                </a:ext>
              </a:extLst>
            </p:cNvPr>
            <p:cNvSpPr/>
            <p:nvPr/>
          </p:nvSpPr>
          <p:spPr>
            <a:xfrm>
              <a:off x="1601967" y="4329010"/>
              <a:ext cx="90001" cy="788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래픽 13" descr="핀 있는 지도">
            <a:extLst>
              <a:ext uri="{FF2B5EF4-FFF2-40B4-BE49-F238E27FC236}">
                <a16:creationId xmlns:a16="http://schemas.microsoft.com/office/drawing/2014/main" id="{FFF738C4-9B97-417D-BE3C-66962EF6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1302" y="4149008"/>
            <a:ext cx="2080686" cy="2080686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D347BF4-FC42-491A-B6F3-0C815FDA4672}"/>
              </a:ext>
            </a:extLst>
          </p:cNvPr>
          <p:cNvCxnSpPr>
            <a:cxnSpLocks/>
          </p:cNvCxnSpPr>
          <p:nvPr/>
        </p:nvCxnSpPr>
        <p:spPr>
          <a:xfrm>
            <a:off x="3976271" y="5432629"/>
            <a:ext cx="119145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모니터">
            <a:extLst>
              <a:ext uri="{FF2B5EF4-FFF2-40B4-BE49-F238E27FC236}">
                <a16:creationId xmlns:a16="http://schemas.microsoft.com/office/drawing/2014/main" id="{81A6864B-7493-44CD-9B8A-7C2EEBB2E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958" y="3784027"/>
            <a:ext cx="3297199" cy="3297199"/>
          </a:xfrm>
          <a:prstGeom prst="rect">
            <a:avLst/>
          </a:prstGeom>
        </p:spPr>
      </p:pic>
      <p:pic>
        <p:nvPicPr>
          <p:cNvPr id="20" name="그래픽 19" descr="모니터">
            <a:extLst>
              <a:ext uri="{FF2B5EF4-FFF2-40B4-BE49-F238E27FC236}">
                <a16:creationId xmlns:a16="http://schemas.microsoft.com/office/drawing/2014/main" id="{CF8AB451-C201-401D-8A46-CF32F8DC1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843" y="3784027"/>
            <a:ext cx="3297199" cy="32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0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08239-3DA1-41E3-BED0-B5F08A41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365CBD-66AB-409E-B8CF-3147CDC6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1037C42-40E7-4597-96F2-74B981819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9" b="11729"/>
          <a:stretch/>
        </p:blipFill>
        <p:spPr>
          <a:xfrm>
            <a:off x="693520" y="1000955"/>
            <a:ext cx="7756960" cy="5486094"/>
          </a:xfrm>
          <a:prstGeom prst="rect">
            <a:avLst/>
          </a:prstGeom>
        </p:spPr>
      </p:pic>
      <p:pic>
        <p:nvPicPr>
          <p:cNvPr id="5" name="그래픽 4" descr="전기 카">
            <a:extLst>
              <a:ext uri="{FF2B5EF4-FFF2-40B4-BE49-F238E27FC236}">
                <a16:creationId xmlns:a16="http://schemas.microsoft.com/office/drawing/2014/main" id="{BB566A1F-3BA0-4182-A07E-1D6811D10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953" y="4329010"/>
            <a:ext cx="1260566" cy="12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4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08239-3DA1-41E3-BED0-B5F08A41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365CBD-66AB-409E-B8CF-3147CDC6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5117EE8E-D7C1-4D53-9DE9-F6C617A43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6" b="10901"/>
          <a:stretch/>
        </p:blipFill>
        <p:spPr>
          <a:xfrm>
            <a:off x="665982" y="975222"/>
            <a:ext cx="7812036" cy="55375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1E97232-4EC4-4E12-B1AE-6CE8B9276517}"/>
              </a:ext>
            </a:extLst>
          </p:cNvPr>
          <p:cNvSpPr/>
          <p:nvPr/>
        </p:nvSpPr>
        <p:spPr>
          <a:xfrm>
            <a:off x="15941" y="6451243"/>
            <a:ext cx="3555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[Mine</a:t>
            </a:r>
            <a:r>
              <a:rPr lang="ko-KR" altLang="en-US" dirty="0"/>
              <a:t> </a:t>
            </a:r>
            <a:r>
              <a:rPr lang="en-US" altLang="ko-KR" dirty="0"/>
              <a:t>Detector-Result</a:t>
            </a:r>
            <a:r>
              <a:rPr lang="ko-KR" altLang="en-US" dirty="0"/>
              <a:t> </a:t>
            </a:r>
            <a:r>
              <a:rPr lang="en-US" altLang="ko-KR" dirty="0"/>
              <a:t>Projection]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5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20F22-0913-4C63-9430-7FF9B3E2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AF2B6-F8F7-4C2D-B556-05771D7B6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SW</a:t>
            </a:r>
            <a:r>
              <a:rPr lang="ko-KR" altLang="en-US" dirty="0"/>
              <a:t> </a:t>
            </a:r>
            <a:r>
              <a:rPr lang="en-US" altLang="ko-KR" dirty="0"/>
              <a:t>spec</a:t>
            </a:r>
          </a:p>
          <a:p>
            <a:pPr marL="1085850" lvl="1" indent="-342900"/>
            <a:r>
              <a:rPr lang="ko-KR" altLang="en-US" dirty="0"/>
              <a:t>양방향 통신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주행 시 리모컨 사용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사용자 지도</a:t>
            </a:r>
            <a:endParaRPr lang="en-US" altLang="ko-KR" dirty="0"/>
          </a:p>
          <a:p>
            <a:pPr marL="1085850" lvl="1" indent="-342900"/>
            <a:endParaRPr lang="en-US" altLang="ko-KR" dirty="0"/>
          </a:p>
          <a:p>
            <a:pPr lvl="1" indent="0">
              <a:buNone/>
            </a:pPr>
            <a:endParaRPr lang="en-US" altLang="ko-KR" dirty="0"/>
          </a:p>
          <a:p>
            <a:pPr marL="1085850" lvl="1" indent="-342900"/>
            <a:endParaRPr lang="en-US" altLang="ko-KR" dirty="0"/>
          </a:p>
          <a:p>
            <a:pPr marL="1085850" lvl="1" indent="-342900"/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HW spec</a:t>
            </a:r>
          </a:p>
          <a:p>
            <a:pPr marL="1085850" lvl="1" indent="-342900"/>
            <a:r>
              <a:rPr lang="ko-KR" altLang="en-US" dirty="0"/>
              <a:t>색깔인식 센서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인식 위한 속도 조절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주행 지도</a:t>
            </a:r>
            <a:endParaRPr lang="en-US" altLang="ko-KR" dirty="0"/>
          </a:p>
        </p:txBody>
      </p:sp>
      <p:pic>
        <p:nvPicPr>
          <p:cNvPr id="11" name="그래픽 10" descr="원격 제어식">
            <a:extLst>
              <a:ext uri="{FF2B5EF4-FFF2-40B4-BE49-F238E27FC236}">
                <a16:creationId xmlns:a16="http://schemas.microsoft.com/office/drawing/2014/main" id="{CEB4AABB-A07E-4E5E-A063-9F75F3777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1994" y="2218043"/>
            <a:ext cx="914400" cy="914400"/>
          </a:xfrm>
          <a:prstGeom prst="rect">
            <a:avLst/>
          </a:prstGeom>
        </p:spPr>
      </p:pic>
      <p:pic>
        <p:nvPicPr>
          <p:cNvPr id="25" name="그래픽 24" descr="반복">
            <a:extLst>
              <a:ext uri="{FF2B5EF4-FFF2-40B4-BE49-F238E27FC236}">
                <a16:creationId xmlns:a16="http://schemas.microsoft.com/office/drawing/2014/main" id="{0CF7243D-85CF-4589-B533-C432500DD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4916" y="1327742"/>
            <a:ext cx="638969" cy="638969"/>
          </a:xfrm>
          <a:prstGeom prst="rect">
            <a:avLst/>
          </a:prstGeom>
        </p:spPr>
      </p:pic>
      <p:pic>
        <p:nvPicPr>
          <p:cNvPr id="27" name="그래픽 26" descr="전기 카">
            <a:extLst>
              <a:ext uri="{FF2B5EF4-FFF2-40B4-BE49-F238E27FC236}">
                <a16:creationId xmlns:a16="http://schemas.microsoft.com/office/drawing/2014/main" id="{4B50649D-183E-46C5-85A6-4B29A0D90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0211" y="937929"/>
            <a:ext cx="1455673" cy="1455673"/>
          </a:xfrm>
          <a:prstGeom prst="rect">
            <a:avLst/>
          </a:prstGeom>
        </p:spPr>
      </p:pic>
      <p:pic>
        <p:nvPicPr>
          <p:cNvPr id="29" name="그래픽 28" descr="무선">
            <a:extLst>
              <a:ext uri="{FF2B5EF4-FFF2-40B4-BE49-F238E27FC236}">
                <a16:creationId xmlns:a16="http://schemas.microsoft.com/office/drawing/2014/main" id="{AFF39055-B269-466D-BE59-19BDB72738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4600356" y="1790020"/>
            <a:ext cx="582595" cy="582595"/>
          </a:xfrm>
          <a:prstGeom prst="rect">
            <a:avLst/>
          </a:prstGeom>
        </p:spPr>
      </p:pic>
      <p:pic>
        <p:nvPicPr>
          <p:cNvPr id="31" name="그래픽 30" descr="모니터">
            <a:extLst>
              <a:ext uri="{FF2B5EF4-FFF2-40B4-BE49-F238E27FC236}">
                <a16:creationId xmlns:a16="http://schemas.microsoft.com/office/drawing/2014/main" id="{966B13C7-C571-4776-B159-9A56F5C5CB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84121" y="1156171"/>
            <a:ext cx="1019188" cy="101918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66F426AA-B51A-41DC-BD87-9DDC0DE3C038}"/>
              </a:ext>
            </a:extLst>
          </p:cNvPr>
          <p:cNvGrpSpPr/>
          <p:nvPr/>
        </p:nvGrpSpPr>
        <p:grpSpPr>
          <a:xfrm>
            <a:off x="6863795" y="4379154"/>
            <a:ext cx="1575019" cy="1575019"/>
            <a:chOff x="614466" y="3351953"/>
            <a:chExt cx="1642318" cy="1642318"/>
          </a:xfrm>
        </p:grpSpPr>
        <p:pic>
          <p:nvPicPr>
            <p:cNvPr id="39" name="그래픽 38" descr="핀 있는 지도">
              <a:extLst>
                <a:ext uri="{FF2B5EF4-FFF2-40B4-BE49-F238E27FC236}">
                  <a16:creationId xmlns:a16="http://schemas.microsoft.com/office/drawing/2014/main" id="{FDD8057B-938B-4949-B6E3-238D05FE2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4466" y="3351953"/>
              <a:ext cx="1642318" cy="1642318"/>
            </a:xfrm>
            <a:prstGeom prst="rect">
              <a:avLst/>
            </a:pr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7658530-E8FD-4477-AE78-BDDB47A89DA8}"/>
                </a:ext>
              </a:extLst>
            </p:cNvPr>
            <p:cNvSpPr/>
            <p:nvPr/>
          </p:nvSpPr>
          <p:spPr>
            <a:xfrm>
              <a:off x="881959" y="40095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16BA53B-318F-4D1B-84E2-F5A78FFD672E}"/>
                </a:ext>
              </a:extLst>
            </p:cNvPr>
            <p:cNvSpPr/>
            <p:nvPr/>
          </p:nvSpPr>
          <p:spPr>
            <a:xfrm>
              <a:off x="1241963" y="4070157"/>
              <a:ext cx="90001" cy="7885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A08FB4D-F397-4B90-BF0D-30FCE4A3B903}"/>
                </a:ext>
              </a:extLst>
            </p:cNvPr>
            <p:cNvSpPr/>
            <p:nvPr/>
          </p:nvSpPr>
          <p:spPr>
            <a:xfrm>
              <a:off x="1186759" y="43143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A23DC96-1800-4ABC-A47A-C5A23FE9B92D}"/>
                </a:ext>
              </a:extLst>
            </p:cNvPr>
            <p:cNvSpPr/>
            <p:nvPr/>
          </p:nvSpPr>
          <p:spPr>
            <a:xfrm>
              <a:off x="1601967" y="4329010"/>
              <a:ext cx="90001" cy="788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F1ACD0D-91DA-4A47-B84D-869C2EF3957F}"/>
              </a:ext>
            </a:extLst>
          </p:cNvPr>
          <p:cNvGrpSpPr/>
          <p:nvPr/>
        </p:nvGrpSpPr>
        <p:grpSpPr>
          <a:xfrm>
            <a:off x="4289291" y="4504297"/>
            <a:ext cx="1204724" cy="1264729"/>
            <a:chOff x="1212706" y="4115043"/>
            <a:chExt cx="1806951" cy="1896951"/>
          </a:xfrm>
        </p:grpSpPr>
        <p:pic>
          <p:nvPicPr>
            <p:cNvPr id="45" name="그래픽 44" descr="무선 라우터">
              <a:extLst>
                <a:ext uri="{FF2B5EF4-FFF2-40B4-BE49-F238E27FC236}">
                  <a16:creationId xmlns:a16="http://schemas.microsoft.com/office/drawing/2014/main" id="{122832F1-FBEB-4C85-BEC9-94441E86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12706" y="4205043"/>
              <a:ext cx="1806951" cy="1806951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B1799E7-E153-4349-BC08-81C369148E0A}"/>
                </a:ext>
              </a:extLst>
            </p:cNvPr>
            <p:cNvSpPr/>
            <p:nvPr/>
          </p:nvSpPr>
          <p:spPr>
            <a:xfrm>
              <a:off x="2571239" y="4115043"/>
              <a:ext cx="255827" cy="22413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4C2DE36-F386-4869-BA3B-73F78B81E40A}"/>
                </a:ext>
              </a:extLst>
            </p:cNvPr>
            <p:cNvSpPr/>
            <p:nvPr/>
          </p:nvSpPr>
          <p:spPr>
            <a:xfrm>
              <a:off x="2187499" y="4120017"/>
              <a:ext cx="255827" cy="224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64B36E8-127C-4C1F-ADEF-59745943FBF5}"/>
                </a:ext>
              </a:extLst>
            </p:cNvPr>
            <p:cNvSpPr/>
            <p:nvPr/>
          </p:nvSpPr>
          <p:spPr>
            <a:xfrm>
              <a:off x="1411937" y="4115045"/>
              <a:ext cx="255827" cy="2241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478CAA-4779-4B70-9881-356A3C32EA26}"/>
                </a:ext>
              </a:extLst>
            </p:cNvPr>
            <p:cNvSpPr/>
            <p:nvPr/>
          </p:nvSpPr>
          <p:spPr>
            <a:xfrm>
              <a:off x="1795677" y="4115045"/>
              <a:ext cx="255827" cy="2241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70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20F22-0913-4C63-9430-7FF9B3E2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Development &amp; Implementation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AF2B6-F8F7-4C2D-B556-05771D7B6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SW</a:t>
            </a:r>
            <a:r>
              <a:rPr lang="ko-KR" altLang="en-US" dirty="0"/>
              <a:t> </a:t>
            </a:r>
            <a:r>
              <a:rPr lang="en-US" altLang="ko-KR" dirty="0"/>
              <a:t>spec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양방향 통신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리모컨 사용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사용자가 조작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HW spec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다양한 센서 이용 원함</a:t>
            </a:r>
            <a:endParaRPr lang="en-US" altLang="ko-KR" dirty="0"/>
          </a:p>
          <a:p>
            <a:pPr marL="1085850" lvl="1" indent="-342900"/>
            <a:r>
              <a:rPr lang="en-US" altLang="ko-KR" dirty="0"/>
              <a:t>Smart car </a:t>
            </a:r>
            <a:r>
              <a:rPr lang="ko-KR" altLang="en-US" dirty="0"/>
              <a:t>색깔인식 센서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지도 제작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Sw</a:t>
            </a:r>
            <a:r>
              <a:rPr lang="en-US" altLang="ko-KR" dirty="0"/>
              <a:t> / </a:t>
            </a:r>
            <a:r>
              <a:rPr lang="en-US" altLang="ko-KR" dirty="0" err="1"/>
              <a:t>Hw</a:t>
            </a:r>
            <a:r>
              <a:rPr lang="ko-KR" altLang="en-US" dirty="0"/>
              <a:t> 연동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[Mine</a:t>
            </a:r>
            <a:r>
              <a:rPr lang="ko-KR" altLang="en-US" dirty="0"/>
              <a:t> </a:t>
            </a:r>
            <a:r>
              <a:rPr lang="en-US" altLang="ko-KR" dirty="0" err="1"/>
              <a:t>Detecter</a:t>
            </a:r>
            <a:r>
              <a:rPr lang="en-US" altLang="ko-KR" dirty="0"/>
              <a:t>-Result</a:t>
            </a:r>
            <a:r>
              <a:rPr lang="ko-KR" altLang="en-US" dirty="0"/>
              <a:t> </a:t>
            </a:r>
            <a:r>
              <a:rPr lang="en-US" altLang="ko-KR" dirty="0"/>
              <a:t>Projection]</a:t>
            </a:r>
          </a:p>
        </p:txBody>
      </p:sp>
    </p:spTree>
    <p:extLst>
      <p:ext uri="{BB962C8B-B14F-4D97-AF65-F5344CB8AC3E}">
        <p14:creationId xmlns:p14="http://schemas.microsoft.com/office/powerpoint/2010/main" val="26318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7D3DC-D6E1-433C-9EB4-41766D56C5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en-US" altLang="ko-KR" dirty="0"/>
              <a:t>Demonstration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0AC3B7-AEA2-47DF-B915-6FA9D4F44C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50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7BEBD-A7DE-4D7B-B0F8-E518458D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Demonstration</a:t>
            </a:r>
            <a:endParaRPr lang="ko-KR" altLang="en-US" dirty="0"/>
          </a:p>
        </p:txBody>
      </p:sp>
      <p:pic>
        <p:nvPicPr>
          <p:cNvPr id="4" name="111">
            <a:hlinkClick r:id="" action="ppaction://media"/>
            <a:extLst>
              <a:ext uri="{FF2B5EF4-FFF2-40B4-BE49-F238E27FC236}">
                <a16:creationId xmlns:a16="http://schemas.microsoft.com/office/drawing/2014/main" id="{74F6E837-2C8F-430E-850D-97E1E9E24D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825" y="1319213"/>
            <a:ext cx="8642350" cy="4849812"/>
          </a:xfrm>
        </p:spPr>
      </p:pic>
    </p:spTree>
    <p:extLst>
      <p:ext uri="{BB962C8B-B14F-4D97-AF65-F5344CB8AC3E}">
        <p14:creationId xmlns:p14="http://schemas.microsoft.com/office/powerpoint/2010/main" val="21994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2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7BEBD-A7DE-4D7B-B0F8-E518458D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Demonstration</a:t>
            </a:r>
            <a:endParaRPr lang="ko-KR" altLang="en-US" dirty="0"/>
          </a:p>
        </p:txBody>
      </p:sp>
      <p:pic>
        <p:nvPicPr>
          <p:cNvPr id="4" name="222">
            <a:hlinkClick r:id="" action="ppaction://media"/>
            <a:extLst>
              <a:ext uri="{FF2B5EF4-FFF2-40B4-BE49-F238E27FC236}">
                <a16:creationId xmlns:a16="http://schemas.microsoft.com/office/drawing/2014/main" id="{CACC398A-B45D-4532-AD51-C7356A04BD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825" y="1319213"/>
            <a:ext cx="8642350" cy="4849812"/>
          </a:xfrm>
        </p:spPr>
      </p:pic>
    </p:spTree>
    <p:extLst>
      <p:ext uri="{BB962C8B-B14F-4D97-AF65-F5344CB8AC3E}">
        <p14:creationId xmlns:p14="http://schemas.microsoft.com/office/powerpoint/2010/main" val="77762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CEE0F-38A6-4C8D-85F6-A18527615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50C3-17FE-4FEC-BFA4-95C173173B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5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D6A93-763E-4435-83C6-1E257EF7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468B8-D4F8-4143-884E-B699D0FD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자율주행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자율주행 </a:t>
            </a:r>
            <a:r>
              <a:rPr lang="en-US" altLang="ko-KR" dirty="0"/>
              <a:t>sequence</a:t>
            </a:r>
            <a:r>
              <a:rPr lang="ko-KR" altLang="en-US" dirty="0"/>
              <a:t>와 색 인식 센서 명령 충돌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내용 개체 틀 4" descr="지도, 컴퓨터이(가) 표시된 사진&#10;&#10;자동 생성된 설명">
            <a:extLst>
              <a:ext uri="{FF2B5EF4-FFF2-40B4-BE49-F238E27FC236}">
                <a16:creationId xmlns:a16="http://schemas.microsoft.com/office/drawing/2014/main" id="{FD699FD8-B640-468D-BB55-3B5972D2C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5" b="12047"/>
          <a:stretch/>
        </p:blipFill>
        <p:spPr>
          <a:xfrm>
            <a:off x="949166" y="1719178"/>
            <a:ext cx="7245644" cy="50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9887C-F575-4827-A2A8-EA45D702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CC127-16D0-4EA4-B0DE-BD3B7A53B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Related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Project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Demonstration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Future 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751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65C2F-7DFB-4041-971A-C30F95A2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0FE67D-80EB-4E1F-A26A-C0C51D51E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내용 개체 틀 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442FCA7A-8531-4375-A838-1E7DE258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9" y="1585052"/>
            <a:ext cx="7650085" cy="52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71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D6A93-763E-4435-83C6-1E257EF7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468B8-D4F8-4143-884E-B699D0FD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금속 탐지로 확장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실제 지뢰 </a:t>
            </a:r>
            <a:r>
              <a:rPr lang="en-US" altLang="ko-KR" dirty="0"/>
              <a:t>detector </a:t>
            </a:r>
            <a:r>
              <a:rPr lang="ko-KR" altLang="en-US" dirty="0"/>
              <a:t>기반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금속을 지도내에 배치</a:t>
            </a:r>
            <a:r>
              <a:rPr lang="en-US" altLang="ko-KR" dirty="0"/>
              <a:t>, </a:t>
            </a:r>
            <a:r>
              <a:rPr lang="ko-KR" altLang="en-US" dirty="0"/>
              <a:t>사용자가 볼 수 없게 지도 제작</a:t>
            </a:r>
            <a:endParaRPr lang="en-US" altLang="ko-KR" dirty="0"/>
          </a:p>
          <a:p>
            <a:pPr marL="1085850" lvl="1" indent="-342900"/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쿼리 시스템</a:t>
            </a:r>
            <a:endParaRPr lang="en-US" altLang="ko-KR" dirty="0"/>
          </a:p>
          <a:p>
            <a:pPr marL="1085850" lvl="1" indent="-342900"/>
            <a:r>
              <a:rPr lang="ko-KR" altLang="en-US" dirty="0"/>
              <a:t>사용자가 데이터를 더 효과적으로 열람 가능</a:t>
            </a:r>
          </a:p>
        </p:txBody>
      </p:sp>
    </p:spTree>
    <p:extLst>
      <p:ext uri="{BB962C8B-B14F-4D97-AF65-F5344CB8AC3E}">
        <p14:creationId xmlns:p14="http://schemas.microsoft.com/office/powerpoint/2010/main" val="366966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47C97-19BC-4991-ACA9-9F411F5C2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E69A5B-6798-499A-A5C2-B835AF2C08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47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654CE-749E-4534-A476-E9C902274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313762-363A-456D-89A1-8D87E54798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59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A8277-E037-4736-AC8F-CA0FC5023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B5D67A-F95E-4037-8943-453B966368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3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65584-C6D3-4DC4-97B5-2512725A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B44F0-93FB-45F5-9434-90798D462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지도 </a:t>
            </a:r>
            <a:r>
              <a:rPr lang="en-US" altLang="ko-KR" dirty="0"/>
              <a:t>smart car</a:t>
            </a:r>
            <a:r>
              <a:rPr lang="ko-KR" altLang="en-US" dirty="0"/>
              <a:t>로 주행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지뢰 탐지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지뢰 위치 저장 </a:t>
            </a:r>
            <a:r>
              <a:rPr lang="en-US" altLang="ko-KR" dirty="0"/>
              <a:t>&amp; </a:t>
            </a:r>
            <a:r>
              <a:rPr lang="ko-KR" altLang="en-US" dirty="0"/>
              <a:t>송신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사용자 지도에 지뢰 정보 표시</a:t>
            </a:r>
          </a:p>
        </p:txBody>
      </p:sp>
      <p:pic>
        <p:nvPicPr>
          <p:cNvPr id="12" name="그래픽 11" descr="전기 카">
            <a:extLst>
              <a:ext uri="{FF2B5EF4-FFF2-40B4-BE49-F238E27FC236}">
                <a16:creationId xmlns:a16="http://schemas.microsoft.com/office/drawing/2014/main" id="{67341F78-296B-41FE-9ED5-A9D7194F0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713" y="4866045"/>
            <a:ext cx="2362351" cy="23623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EE1FB3-4A15-4950-BA6F-729CD3359EAB}"/>
              </a:ext>
            </a:extLst>
          </p:cNvPr>
          <p:cNvSpPr txBox="1"/>
          <p:nvPr/>
        </p:nvSpPr>
        <p:spPr>
          <a:xfrm>
            <a:off x="2104844" y="4719588"/>
            <a:ext cx="763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+</a:t>
            </a:r>
            <a:endParaRPr lang="ko-KR" altLang="en-US" sz="66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ACF06E-B5F2-4603-9D97-11E0F4DF791D}"/>
              </a:ext>
            </a:extLst>
          </p:cNvPr>
          <p:cNvGrpSpPr/>
          <p:nvPr/>
        </p:nvGrpSpPr>
        <p:grpSpPr>
          <a:xfrm>
            <a:off x="1309822" y="2983972"/>
            <a:ext cx="2362351" cy="2362351"/>
            <a:chOff x="614466" y="3351953"/>
            <a:chExt cx="1642318" cy="1642318"/>
          </a:xfrm>
        </p:grpSpPr>
        <p:pic>
          <p:nvPicPr>
            <p:cNvPr id="15" name="그래픽 14" descr="핀 있는 지도">
              <a:extLst>
                <a:ext uri="{FF2B5EF4-FFF2-40B4-BE49-F238E27FC236}">
                  <a16:creationId xmlns:a16="http://schemas.microsoft.com/office/drawing/2014/main" id="{C015F328-931C-4131-A9D0-06FA14C5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466" y="3351953"/>
              <a:ext cx="1642318" cy="1642318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E45323-5DB6-416D-8346-FD10500141A5}"/>
                </a:ext>
              </a:extLst>
            </p:cNvPr>
            <p:cNvSpPr/>
            <p:nvPr/>
          </p:nvSpPr>
          <p:spPr>
            <a:xfrm>
              <a:off x="881959" y="40095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F0A6FB-C0B7-40AC-AF7D-99973F769B4B}"/>
                </a:ext>
              </a:extLst>
            </p:cNvPr>
            <p:cNvSpPr/>
            <p:nvPr/>
          </p:nvSpPr>
          <p:spPr>
            <a:xfrm>
              <a:off x="1241963" y="4070157"/>
              <a:ext cx="90001" cy="7885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3E480BA-9232-4687-8143-05DD9DCA61C6}"/>
                </a:ext>
              </a:extLst>
            </p:cNvPr>
            <p:cNvSpPr/>
            <p:nvPr/>
          </p:nvSpPr>
          <p:spPr>
            <a:xfrm>
              <a:off x="1186759" y="43143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1580403-1E62-4483-A67A-282D1E082CFB}"/>
                </a:ext>
              </a:extLst>
            </p:cNvPr>
            <p:cNvSpPr/>
            <p:nvPr/>
          </p:nvSpPr>
          <p:spPr>
            <a:xfrm>
              <a:off x="1601967" y="4329010"/>
              <a:ext cx="90001" cy="788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D50E27F-830A-42A2-BA07-FB0AB5DA9839}"/>
              </a:ext>
            </a:extLst>
          </p:cNvPr>
          <p:cNvCxnSpPr>
            <a:cxnSpLocks/>
          </p:cNvCxnSpPr>
          <p:nvPr/>
        </p:nvCxnSpPr>
        <p:spPr>
          <a:xfrm>
            <a:off x="4007346" y="5049018"/>
            <a:ext cx="119145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D5EFC5-696C-499D-B2D9-73ACFB2D6828}"/>
              </a:ext>
            </a:extLst>
          </p:cNvPr>
          <p:cNvGrpSpPr/>
          <p:nvPr/>
        </p:nvGrpSpPr>
        <p:grpSpPr>
          <a:xfrm>
            <a:off x="5889177" y="4063984"/>
            <a:ext cx="2076463" cy="2076463"/>
            <a:chOff x="614466" y="3351953"/>
            <a:chExt cx="1642318" cy="1642318"/>
          </a:xfrm>
        </p:grpSpPr>
        <p:pic>
          <p:nvPicPr>
            <p:cNvPr id="33" name="그래픽 32" descr="핀 있는 지도">
              <a:extLst>
                <a:ext uri="{FF2B5EF4-FFF2-40B4-BE49-F238E27FC236}">
                  <a16:creationId xmlns:a16="http://schemas.microsoft.com/office/drawing/2014/main" id="{D7D5638C-C785-4AD8-8137-0462461EF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466" y="3351953"/>
              <a:ext cx="1642318" cy="1642318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A0974E5-66D8-4438-97A2-67382B7FD069}"/>
                </a:ext>
              </a:extLst>
            </p:cNvPr>
            <p:cNvSpPr/>
            <p:nvPr/>
          </p:nvSpPr>
          <p:spPr>
            <a:xfrm>
              <a:off x="881959" y="40095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D62F1D9-D065-4CCA-AE5B-4700829AE3B0}"/>
                </a:ext>
              </a:extLst>
            </p:cNvPr>
            <p:cNvSpPr/>
            <p:nvPr/>
          </p:nvSpPr>
          <p:spPr>
            <a:xfrm>
              <a:off x="1241963" y="4070157"/>
              <a:ext cx="90001" cy="7885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042D660-B04F-4175-9402-39C5188376B3}"/>
                </a:ext>
              </a:extLst>
            </p:cNvPr>
            <p:cNvSpPr/>
            <p:nvPr/>
          </p:nvSpPr>
          <p:spPr>
            <a:xfrm>
              <a:off x="1186759" y="43143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76C4C7F-5CC3-4B1A-ADD3-BB82A7E58C98}"/>
                </a:ext>
              </a:extLst>
            </p:cNvPr>
            <p:cNvSpPr/>
            <p:nvPr/>
          </p:nvSpPr>
          <p:spPr>
            <a:xfrm>
              <a:off x="1601967" y="4329010"/>
              <a:ext cx="90001" cy="788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래픽 37" descr="모니터">
            <a:extLst>
              <a:ext uri="{FF2B5EF4-FFF2-40B4-BE49-F238E27FC236}">
                <a16:creationId xmlns:a16="http://schemas.microsoft.com/office/drawing/2014/main" id="{4D77D79D-DD16-4D2E-ACAE-F58E21DA6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008" y="3699003"/>
            <a:ext cx="3297199" cy="32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5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350E6-BA96-43FB-A8B7-FB70AA48A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ACE9FF-CF06-4740-8B06-C77F61521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6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CBFB0-6996-4D1F-B08E-DDFAF1B3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78CC2-A8DC-46F6-A5A8-73CCDB25E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학부생 때 했던 </a:t>
            </a:r>
            <a:r>
              <a:rPr lang="ko-KR" altLang="en-US" dirty="0" err="1"/>
              <a:t>지뢰찾기</a:t>
            </a:r>
            <a:r>
              <a:rPr lang="ko-KR" altLang="en-US" dirty="0"/>
              <a:t> 프로젝트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KakaoTalk_Video_20180610_0545_27_856">
            <a:hlinkClick r:id="" action="ppaction://media"/>
            <a:extLst>
              <a:ext uri="{FF2B5EF4-FFF2-40B4-BE49-F238E27FC236}">
                <a16:creationId xmlns:a16="http://schemas.microsoft.com/office/drawing/2014/main" id="{81CA59AD-4FF1-4C76-8B92-16ED62C1CEA0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125" end="11456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477000" y="774247"/>
            <a:ext cx="4189974" cy="625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5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43055-E955-4E01-B544-861A8E3F9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Project Process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AEDBEA-A747-4653-9F47-1AD81B4BF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81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2CB36-76D6-42A5-B096-4933E4D9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Planning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2DDECD3-4FC9-421E-999A-7022FB6E0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910676"/>
              </p:ext>
            </p:extLst>
          </p:nvPr>
        </p:nvGraphicFramePr>
        <p:xfrm>
          <a:off x="237501" y="1268976"/>
          <a:ext cx="8642350" cy="33303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1147">
                  <a:extLst>
                    <a:ext uri="{9D8B030D-6E8A-4147-A177-3AD203B41FA5}">
                      <a16:colId xmlns:a16="http://schemas.microsoft.com/office/drawing/2014/main" val="2073022139"/>
                    </a:ext>
                  </a:extLst>
                </a:gridCol>
                <a:gridCol w="1710019">
                  <a:extLst>
                    <a:ext uri="{9D8B030D-6E8A-4147-A177-3AD203B41FA5}">
                      <a16:colId xmlns:a16="http://schemas.microsoft.com/office/drawing/2014/main" val="1791020987"/>
                    </a:ext>
                  </a:extLst>
                </a:gridCol>
                <a:gridCol w="1282796">
                  <a:extLst>
                    <a:ext uri="{9D8B030D-6E8A-4147-A177-3AD203B41FA5}">
                      <a16:colId xmlns:a16="http://schemas.microsoft.com/office/drawing/2014/main" val="1555969188"/>
                    </a:ext>
                  </a:extLst>
                </a:gridCol>
                <a:gridCol w="1282796">
                  <a:extLst>
                    <a:ext uri="{9D8B030D-6E8A-4147-A177-3AD203B41FA5}">
                      <a16:colId xmlns:a16="http://schemas.microsoft.com/office/drawing/2014/main" val="1816665468"/>
                    </a:ext>
                  </a:extLst>
                </a:gridCol>
                <a:gridCol w="1282796">
                  <a:extLst>
                    <a:ext uri="{9D8B030D-6E8A-4147-A177-3AD203B41FA5}">
                      <a16:colId xmlns:a16="http://schemas.microsoft.com/office/drawing/2014/main" val="2963778477"/>
                    </a:ext>
                  </a:extLst>
                </a:gridCol>
                <a:gridCol w="1282796">
                  <a:extLst>
                    <a:ext uri="{9D8B030D-6E8A-4147-A177-3AD203B41FA5}">
                      <a16:colId xmlns:a16="http://schemas.microsoft.com/office/drawing/2014/main" val="3807406725"/>
                    </a:ext>
                  </a:extLst>
                </a:gridCol>
              </a:tblGrid>
              <a:tr h="396599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534593"/>
                  </a:ext>
                </a:extLst>
              </a:tr>
              <a:tr h="4889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Analysis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734473"/>
                  </a:ext>
                </a:extLst>
              </a:tr>
              <a:tr h="4889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032401"/>
                  </a:ext>
                </a:extLst>
              </a:tr>
              <a:tr h="48895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Development</a:t>
                      </a:r>
                    </a:p>
                    <a:p>
                      <a:pPr algn="ctr" latinLnBrk="1"/>
                      <a:r>
                        <a:rPr lang="en-US" altLang="ko-KR" dirty="0"/>
                        <a:t>&amp; Implementation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Sw</a:t>
                      </a:r>
                      <a:r>
                        <a:rPr lang="en-US" altLang="ko-KR" dirty="0"/>
                        <a:t> spec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432074"/>
                  </a:ext>
                </a:extLst>
              </a:tr>
              <a:tr h="4889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Hw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spec</a:t>
                      </a:r>
                      <a:r>
                        <a:rPr lang="ko-KR" altLang="en-US" dirty="0"/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732042"/>
                  </a:ext>
                </a:extLst>
              </a:tr>
              <a:tr h="4889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0159"/>
                  </a:ext>
                </a:extLst>
              </a:tr>
              <a:tr h="4889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Deployment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82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54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65584-C6D3-4DC4-97B5-2512725A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B44F0-93FB-45F5-9434-90798D462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지도 </a:t>
            </a:r>
            <a:r>
              <a:rPr lang="en-US" altLang="ko-KR" dirty="0"/>
              <a:t>&amp; smart</a:t>
            </a:r>
            <a:r>
              <a:rPr lang="ko-KR" altLang="en-US" dirty="0"/>
              <a:t> </a:t>
            </a:r>
            <a:r>
              <a:rPr lang="en-US" altLang="ko-KR" dirty="0"/>
              <a:t>car</a:t>
            </a:r>
            <a:r>
              <a:rPr lang="ko-KR" altLang="en-US" dirty="0"/>
              <a:t> 이용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차가 정해진 경로 주행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지뢰 인식 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탐색 끝나면 양방향 통신 이용</a:t>
            </a:r>
            <a:r>
              <a:rPr lang="en-US" altLang="ko-KR" dirty="0"/>
              <a:t>,</a:t>
            </a:r>
            <a:r>
              <a:rPr lang="ko-KR" altLang="en-US" dirty="0"/>
              <a:t> 프로그램으로 지뢰 정보 전송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2" name="그래픽 11" descr="전기 카">
            <a:extLst>
              <a:ext uri="{FF2B5EF4-FFF2-40B4-BE49-F238E27FC236}">
                <a16:creationId xmlns:a16="http://schemas.microsoft.com/office/drawing/2014/main" id="{67341F78-296B-41FE-9ED5-A9D7194F0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349" y="4251452"/>
            <a:ext cx="2362351" cy="23623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EE1FB3-4A15-4950-BA6F-729CD3359EAB}"/>
              </a:ext>
            </a:extLst>
          </p:cNvPr>
          <p:cNvSpPr txBox="1"/>
          <p:nvPr/>
        </p:nvSpPr>
        <p:spPr>
          <a:xfrm>
            <a:off x="4205939" y="4878629"/>
            <a:ext cx="763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+</a:t>
            </a:r>
            <a:endParaRPr lang="ko-KR" altLang="en-US" sz="66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ACF06E-B5F2-4603-9D97-11E0F4DF791D}"/>
              </a:ext>
            </a:extLst>
          </p:cNvPr>
          <p:cNvGrpSpPr/>
          <p:nvPr/>
        </p:nvGrpSpPr>
        <p:grpSpPr>
          <a:xfrm>
            <a:off x="1231300" y="4251453"/>
            <a:ext cx="2362351" cy="2362351"/>
            <a:chOff x="614466" y="3351953"/>
            <a:chExt cx="1642318" cy="1642318"/>
          </a:xfrm>
        </p:grpSpPr>
        <p:pic>
          <p:nvPicPr>
            <p:cNvPr id="15" name="그래픽 14" descr="핀 있는 지도">
              <a:extLst>
                <a:ext uri="{FF2B5EF4-FFF2-40B4-BE49-F238E27FC236}">
                  <a16:creationId xmlns:a16="http://schemas.microsoft.com/office/drawing/2014/main" id="{C015F328-931C-4131-A9D0-06FA14C5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4466" y="3351953"/>
              <a:ext cx="1642318" cy="1642318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E45323-5DB6-416D-8346-FD10500141A5}"/>
                </a:ext>
              </a:extLst>
            </p:cNvPr>
            <p:cNvSpPr/>
            <p:nvPr/>
          </p:nvSpPr>
          <p:spPr>
            <a:xfrm>
              <a:off x="881959" y="40095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BF0A6FB-C0B7-40AC-AF7D-99973F769B4B}"/>
                </a:ext>
              </a:extLst>
            </p:cNvPr>
            <p:cNvSpPr/>
            <p:nvPr/>
          </p:nvSpPr>
          <p:spPr>
            <a:xfrm>
              <a:off x="1241963" y="4070157"/>
              <a:ext cx="90001" cy="7885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3E480BA-9232-4687-8143-05DD9DCA61C6}"/>
                </a:ext>
              </a:extLst>
            </p:cNvPr>
            <p:cNvSpPr/>
            <p:nvPr/>
          </p:nvSpPr>
          <p:spPr>
            <a:xfrm>
              <a:off x="1186759" y="4314359"/>
              <a:ext cx="90001" cy="7885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1580403-1E62-4483-A67A-282D1E082CFB}"/>
                </a:ext>
              </a:extLst>
            </p:cNvPr>
            <p:cNvSpPr/>
            <p:nvPr/>
          </p:nvSpPr>
          <p:spPr>
            <a:xfrm>
              <a:off x="1601967" y="4329010"/>
              <a:ext cx="90001" cy="788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78079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고딕코딩"/>
        <a:ea typeface="나눔고딕코딩"/>
        <a:cs typeface=""/>
      </a:majorFont>
      <a:minorFont>
        <a:latin typeface="나눔고딕코딩"/>
        <a:ea typeface="나눔고딕코딩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3252</TotalTime>
  <Words>309</Words>
  <Application>Microsoft Office PowerPoint</Application>
  <PresentationFormat>화면 슬라이드 쇼(4:3)</PresentationFormat>
  <Paragraphs>101</Paragraphs>
  <Slides>23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나눔고딕코딩</vt:lpstr>
      <vt:lpstr>맑은 고딕</vt:lpstr>
      <vt:lpstr>Arial</vt:lpstr>
      <vt:lpstr>Tahoma</vt:lpstr>
      <vt:lpstr>Wingdings</vt:lpstr>
      <vt:lpstr>2_Office 테마</vt:lpstr>
      <vt:lpstr>Mine Detector</vt:lpstr>
      <vt:lpstr>Index</vt:lpstr>
      <vt:lpstr>Introduction</vt:lpstr>
      <vt:lpstr>Introduction</vt:lpstr>
      <vt:lpstr>Related Work</vt:lpstr>
      <vt:lpstr>Related Work</vt:lpstr>
      <vt:lpstr>Project Process</vt:lpstr>
      <vt:lpstr>Planning</vt:lpstr>
      <vt:lpstr>Analysis</vt:lpstr>
      <vt:lpstr>Analysis</vt:lpstr>
      <vt:lpstr>Design</vt:lpstr>
      <vt:lpstr>Design</vt:lpstr>
      <vt:lpstr>Analysis</vt:lpstr>
      <vt:lpstr>Development &amp; Implementation</vt:lpstr>
      <vt:lpstr> Demonstration</vt:lpstr>
      <vt:lpstr>Demonstration</vt:lpstr>
      <vt:lpstr>Demonstration</vt:lpstr>
      <vt:lpstr>Future work</vt:lpstr>
      <vt:lpstr>Future work</vt:lpstr>
      <vt:lpstr>Future work</vt:lpstr>
      <vt:lpstr>Future work</vt:lpstr>
      <vt:lpstr>Q&amp;A</vt:lpstr>
      <vt:lpstr>THANK YOU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9502jw@student.jbnu.ac.kr</cp:lastModifiedBy>
  <cp:revision>324</cp:revision>
  <cp:lastPrinted>2011-05-11T10:55:03Z</cp:lastPrinted>
  <dcterms:created xsi:type="dcterms:W3CDTF">2006-10-05T04:04:58Z</dcterms:created>
  <dcterms:modified xsi:type="dcterms:W3CDTF">2019-12-23T15:30:55Z</dcterms:modified>
</cp:coreProperties>
</file>